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63" r:id="rId2"/>
    <p:sldId id="257" r:id="rId3"/>
    <p:sldId id="258" r:id="rId4"/>
    <p:sldId id="266" r:id="rId5"/>
    <p:sldId id="267" r:id="rId6"/>
    <p:sldId id="274" r:id="rId7"/>
    <p:sldId id="265" r:id="rId8"/>
    <p:sldId id="259" r:id="rId9"/>
    <p:sldId id="269" r:id="rId10"/>
    <p:sldId id="270" r:id="rId11"/>
    <p:sldId id="272" r:id="rId12"/>
    <p:sldId id="271" r:id="rId13"/>
    <p:sldId id="275" r:id="rId14"/>
    <p:sldId id="261" r:id="rId15"/>
    <p:sldId id="276" r:id="rId16"/>
    <p:sldId id="262" r:id="rId17"/>
    <p:sldId id="277" r:id="rId18"/>
    <p:sldId id="278" r:id="rId19"/>
    <p:sldId id="279" r:id="rId20"/>
    <p:sldId id="280" r:id="rId21"/>
    <p:sldId id="281" r:id="rId22"/>
    <p:sldId id="264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5281" autoAdjust="0"/>
  </p:normalViewPr>
  <p:slideViewPr>
    <p:cSldViewPr>
      <p:cViewPr varScale="1">
        <p:scale>
          <a:sx n="102" d="100"/>
          <a:sy n="102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232D-4F8A-48F4-9633-66F66311F59D}" type="datetimeFigureOut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1BB52-1DF8-4BC7-8076-BF8296A1B6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2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1BB52-1DF8-4BC7-8076-BF8296A1B6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 smtClean="0"/>
              <a:t>1.  i.e.,  users only see their immediate contacts.</a:t>
            </a:r>
          </a:p>
          <a:p>
            <a:r>
              <a:rPr lang="en-US" altLang="zh-TW" sz="1400" dirty="0" smtClean="0"/>
              <a:t>2. Thus, more eﬀective and eﬃcient tools are necessary.</a:t>
            </a:r>
          </a:p>
          <a:p>
            <a:r>
              <a:rPr lang="en-US" altLang="zh-TW" sz="1400" dirty="0" smtClean="0"/>
              <a:t>3. as shown earlier, recommendation based on links have</a:t>
            </a:r>
          </a:p>
          <a:p>
            <a:r>
              <a:rPr lang="en-US" altLang="zh-TW" sz="1400" dirty="0" smtClean="0"/>
              <a:t>limitations due to the long tail distribution.</a:t>
            </a:r>
            <a:endParaRPr lang="zh-TW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1BB52-1DF8-4BC7-8076-BF8296A1B6F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812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in certain scenarios, some long tail users are not reachable at all. Thus search methods based on links could fail.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1BB52-1DF8-4BC7-8076-BF8296A1B6F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81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BlogCatalog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blogger only social network and blog directory. The site’s purpose is to help bloggers connect, share ideas, and grow through group and general discussions. It also provides a variety of tools, features, and widgets to help bloggers.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1BB52-1DF8-4BC7-8076-BF8296A1B6F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235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We count the number of users instead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of  the number of times two  tags  are  used  simultaneously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as the weight of each link to avoid bias from spam users,</a:t>
            </a:r>
          </a:p>
          <a:p>
            <a:r>
              <a:rPr lang="en-US" altLang="zh-TW" dirty="0" smtClean="0"/>
              <a:t>i.e., those who may use automated tools to assign the same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group of tags many times.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1BB52-1DF8-4BC7-8076-BF8296A1B6F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235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We count the number of users instead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of  the number of times two  tags  are  used  simultaneously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as the weight of each link to avoid bias from spam users,</a:t>
            </a:r>
          </a:p>
          <a:p>
            <a:r>
              <a:rPr lang="en-US" altLang="zh-TW" dirty="0" smtClean="0"/>
              <a:t>i.e., those who may use automated tools to assign the same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group of tags many times.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1BB52-1DF8-4BC7-8076-BF8296A1B6F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235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1BB52-1DF8-4BC7-8076-BF8296A1B6F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7017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 normalization is necessary because it prevents selecting spammers who use a large number of tags.  But users who share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more semantically relevant tags are credited thus we use the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square root for both normalization terms.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1BB52-1DF8-4BC7-8076-BF8296A1B6F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10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C27-F3E6-4A83-8E7A-18F21E1D972A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4D88-B566-4AC6-BB3E-3B1E7783671C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979B-B5D3-4822-BEFE-F4ED0AAC334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E392-F867-4980-A01B-B873F2F0BED3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0EA8-557F-49D9-8DF7-2BB779D104D9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A4D3-8889-4C1B-B735-381AB3FD88B7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B186-BBFC-49C0-9994-BAB95307D9CB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D178-EFA7-407D-9BEA-4C53AFDD0CB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BF9-F543-460A-AD72-F9E411E9FB83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C99220B-E73F-460D-8194-F1395A64465B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01DC27-05A8-4927-8719-4DBE8F36B9DC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gcatalog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logcatalog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Connecting users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with </a:t>
            </a:r>
            <a:r>
              <a:rPr lang="en-US" altLang="zh-TW" dirty="0"/>
              <a:t>similar interests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via </a:t>
            </a:r>
            <a:r>
              <a:rPr lang="en-US" altLang="zh-TW" dirty="0"/>
              <a:t>tag network inference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8077200" cy="1715640"/>
          </a:xfrm>
        </p:spPr>
        <p:txBody>
          <a:bodyPr>
            <a:normAutofit/>
          </a:bodyPr>
          <a:lstStyle/>
          <a:p>
            <a:r>
              <a:rPr lang="en-US" altLang="zh-TW" b="1" dirty="0">
                <a:cs typeface="Times New Roman" pitchFamily="18" charset="0"/>
              </a:rPr>
              <a:t>Date: </a:t>
            </a:r>
            <a:r>
              <a:rPr lang="en-US" altLang="zh-TW" b="1" dirty="0" smtClean="0">
                <a:cs typeface="Times New Roman" pitchFamily="18" charset="0"/>
              </a:rPr>
              <a:t>2012/04/09</a:t>
            </a:r>
            <a:endParaRPr lang="en-US" altLang="zh-TW" b="1" dirty="0">
              <a:cs typeface="Times New Roman" pitchFamily="18" charset="0"/>
            </a:endParaRPr>
          </a:p>
          <a:p>
            <a:r>
              <a:rPr lang="en-US" altLang="zh-TW" b="1" dirty="0">
                <a:cs typeface="Times New Roman" pitchFamily="18" charset="0"/>
              </a:rPr>
              <a:t>Source: </a:t>
            </a:r>
            <a:r>
              <a:rPr lang="en-US" altLang="zh-TW" b="1" dirty="0" err="1">
                <a:cs typeface="Times New Roman" pitchFamily="18" charset="0"/>
              </a:rPr>
              <a:t>Xufei</a:t>
            </a:r>
            <a:r>
              <a:rPr lang="en-US" altLang="zh-TW" b="1" dirty="0">
                <a:cs typeface="Times New Roman" pitchFamily="18" charset="0"/>
              </a:rPr>
              <a:t> Wang et. al (CIKM’11)</a:t>
            </a:r>
          </a:p>
          <a:p>
            <a:r>
              <a:rPr lang="en-US" altLang="zh-TW" b="1" dirty="0">
                <a:cs typeface="Times New Roman" pitchFamily="18" charset="0"/>
              </a:rPr>
              <a:t>Speaker: </a:t>
            </a:r>
            <a:r>
              <a:rPr lang="en-US" altLang="zh-TW" b="1" dirty="0" err="1">
                <a:cs typeface="Times New Roman" pitchFamily="18" charset="0"/>
              </a:rPr>
              <a:t>Chiang,guang</a:t>
            </a:r>
            <a:r>
              <a:rPr lang="en-US" altLang="zh-TW" b="1" dirty="0">
                <a:cs typeface="Times New Roman" pitchFamily="18" charset="0"/>
              </a:rPr>
              <a:t>-ting</a:t>
            </a:r>
          </a:p>
          <a:p>
            <a:r>
              <a:rPr lang="en-US" altLang="zh-TW" b="1" dirty="0">
                <a:cs typeface="Times New Roman" pitchFamily="18" charset="0"/>
              </a:rPr>
              <a:t>Advisor: Dr. </a:t>
            </a:r>
            <a:r>
              <a:rPr lang="en-US" altLang="zh-TW" b="1" dirty="0" err="1">
                <a:cs typeface="Times New Roman" pitchFamily="18" charset="0"/>
              </a:rPr>
              <a:t>Koh</a:t>
            </a:r>
            <a:r>
              <a:rPr lang="en-US" altLang="zh-TW" b="1" dirty="0">
                <a:cs typeface="Times New Roman" pitchFamily="18" charset="0"/>
              </a:rPr>
              <a:t>. </a:t>
            </a:r>
            <a:r>
              <a:rPr lang="en-US" altLang="zh-TW" b="1" dirty="0" err="1">
                <a:cs typeface="Times New Roman" pitchFamily="18" charset="0"/>
              </a:rPr>
              <a:t>Jia</a:t>
            </a:r>
            <a:r>
              <a:rPr lang="en-US" altLang="zh-TW" b="1" dirty="0">
                <a:cs typeface="Times New Roman" pitchFamily="18" charset="0"/>
              </a:rPr>
              <a:t>-ling</a:t>
            </a:r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F5C9-BAAC-493D-8056-CD2461144D51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37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Tag network construction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5323-49C8-4EDF-B3BC-BDD7EAC1A2AC}" type="datetime1">
              <a:rPr lang="zh-TW" altLang="en-US" smtClean="0"/>
              <a:pPr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81" y="1916832"/>
            <a:ext cx="613410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單箭頭接點 7"/>
          <p:cNvCxnSpPr/>
          <p:nvPr/>
        </p:nvCxnSpPr>
        <p:spPr>
          <a:xfrm flipV="1">
            <a:off x="2771800" y="48691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2357754" y="5568250"/>
            <a:ext cx="106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Step 1</a:t>
            </a:r>
            <a:endParaRPr lang="zh-TW" altLang="en-US" sz="2400" b="1" dirty="0"/>
          </a:p>
        </p:txBody>
      </p:sp>
      <p:cxnSp>
        <p:nvCxnSpPr>
          <p:cNvPr id="14" name="直線單箭頭接點 13"/>
          <p:cNvCxnSpPr/>
          <p:nvPr/>
        </p:nvCxnSpPr>
        <p:spPr>
          <a:xfrm flipV="1">
            <a:off x="6138174" y="4884759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5724128" y="5583849"/>
            <a:ext cx="106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Step 3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215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Diffusion on tag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The tag network enables us to measure the </a:t>
            </a:r>
            <a:r>
              <a:rPr lang="en-US" altLang="zh-TW" dirty="0" smtClean="0"/>
              <a:t>similarities between </a:t>
            </a:r>
            <a:r>
              <a:rPr lang="en-US" altLang="zh-TW" dirty="0"/>
              <a:t>any pair of tags within </a:t>
            </a:r>
            <a:r>
              <a:rPr lang="en-US" altLang="zh-TW" dirty="0" smtClean="0"/>
              <a:t>it</a:t>
            </a:r>
          </a:p>
          <a:p>
            <a:endParaRPr lang="en-US" altLang="zh-TW" dirty="0" smtClean="0"/>
          </a:p>
          <a:p>
            <a:r>
              <a:rPr lang="en-US" altLang="zh-TW" dirty="0"/>
              <a:t> The simplest </a:t>
            </a:r>
            <a:r>
              <a:rPr lang="en-US" altLang="zh-TW" dirty="0" smtClean="0"/>
              <a:t>measure of </a:t>
            </a:r>
            <a:r>
              <a:rPr lang="en-US" altLang="zh-TW" dirty="0"/>
              <a:t>similarity between two tags is the shortest path distance.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shortest path distance is susceptible to </a:t>
            </a:r>
            <a:r>
              <a:rPr lang="en-US" altLang="zh-TW" dirty="0" smtClean="0"/>
              <a:t>change in </a:t>
            </a:r>
            <a:r>
              <a:rPr lang="en-US" altLang="zh-TW" dirty="0"/>
              <a:t>graph </a:t>
            </a:r>
            <a:r>
              <a:rPr lang="en-US" altLang="zh-TW" dirty="0" smtClean="0"/>
              <a:t>structure</a:t>
            </a:r>
          </a:p>
          <a:p>
            <a:r>
              <a:rPr lang="en-US" altLang="zh-TW" dirty="0" smtClean="0"/>
              <a:t>Therefore</a:t>
            </a:r>
            <a:r>
              <a:rPr lang="en-US" altLang="zh-TW" dirty="0"/>
              <a:t>, we prefer to average all path distances </a:t>
            </a:r>
            <a:r>
              <a:rPr lang="en-US" altLang="zh-TW" dirty="0" smtClean="0"/>
              <a:t>between </a:t>
            </a:r>
            <a:r>
              <a:rPr lang="en-US" altLang="zh-TW" dirty="0"/>
              <a:t>two given tags for a more robust similarity </a:t>
            </a:r>
            <a:r>
              <a:rPr lang="en-US" altLang="zh-TW" dirty="0" smtClean="0"/>
              <a:t>measure shortest </a:t>
            </a:r>
            <a:r>
              <a:rPr lang="en-US" altLang="zh-TW" dirty="0"/>
              <a:t>path </a:t>
            </a:r>
            <a:r>
              <a:rPr lang="en-US" altLang="zh-TW" dirty="0" smtClean="0"/>
              <a:t>distance is easy to change in </a:t>
            </a:r>
            <a:r>
              <a:rPr lang="en-US" altLang="zh-TW" dirty="0"/>
              <a:t>graph </a:t>
            </a:r>
            <a:r>
              <a:rPr lang="en-US" altLang="zh-TW" dirty="0" smtClean="0"/>
              <a:t>structure.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similarity measure:</a:t>
            </a:r>
            <a:r>
              <a:rPr lang="en-US" altLang="zh-TW" dirty="0"/>
              <a:t> d</a:t>
            </a:r>
            <a:r>
              <a:rPr lang="en-US" altLang="zh-TW" dirty="0" smtClean="0"/>
              <a:t>iffusion kernel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7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Diffusion on tag network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49530"/>
            <a:ext cx="63246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流程圖: 接點 6"/>
          <p:cNvSpPr/>
          <p:nvPr/>
        </p:nvSpPr>
        <p:spPr>
          <a:xfrm>
            <a:off x="6852152" y="2134398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/>
              <a:t>u1</a:t>
            </a:r>
            <a:endParaRPr lang="zh-TW" altLang="en-US" sz="1600" dirty="0"/>
          </a:p>
        </p:txBody>
      </p:sp>
      <p:sp>
        <p:nvSpPr>
          <p:cNvPr id="13" name="流程圖: 接點 12"/>
          <p:cNvSpPr/>
          <p:nvPr/>
        </p:nvSpPr>
        <p:spPr>
          <a:xfrm>
            <a:off x="7580792" y="2577320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/>
              <a:t>u3</a:t>
            </a:r>
            <a:endParaRPr lang="zh-TW" altLang="en-US" sz="1600" dirty="0"/>
          </a:p>
        </p:txBody>
      </p:sp>
      <p:sp>
        <p:nvSpPr>
          <p:cNvPr id="14" name="流程圖: 接點 13"/>
          <p:cNvSpPr/>
          <p:nvPr/>
        </p:nvSpPr>
        <p:spPr>
          <a:xfrm>
            <a:off x="7628451" y="1887761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</a:t>
            </a:r>
            <a:r>
              <a:rPr lang="en-US" altLang="zh-TW" sz="1600" dirty="0" smtClean="0"/>
              <a:t>2</a:t>
            </a:r>
            <a:endParaRPr lang="zh-TW" altLang="en-US" dirty="0"/>
          </a:p>
        </p:txBody>
      </p:sp>
      <p:sp>
        <p:nvSpPr>
          <p:cNvPr id="15" name="流程圖: 接點 14"/>
          <p:cNvSpPr/>
          <p:nvPr/>
        </p:nvSpPr>
        <p:spPr>
          <a:xfrm>
            <a:off x="7849573" y="3470188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/>
              <a:t>u4</a:t>
            </a:r>
            <a:endParaRPr lang="zh-TW" altLang="en-US" sz="1600" dirty="0"/>
          </a:p>
        </p:txBody>
      </p:sp>
      <p:sp>
        <p:nvSpPr>
          <p:cNvPr id="16" name="流程圖: 接點 15"/>
          <p:cNvSpPr/>
          <p:nvPr/>
        </p:nvSpPr>
        <p:spPr>
          <a:xfrm>
            <a:off x="6830110" y="3051117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/>
              <a:t>u6</a:t>
            </a:r>
            <a:endParaRPr lang="zh-TW" altLang="en-US" sz="1600" dirty="0"/>
          </a:p>
        </p:txBody>
      </p:sp>
      <p:sp>
        <p:nvSpPr>
          <p:cNvPr id="17" name="流程圖: 接點 16"/>
          <p:cNvSpPr/>
          <p:nvPr/>
        </p:nvSpPr>
        <p:spPr>
          <a:xfrm>
            <a:off x="7140184" y="3778505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/>
              <a:t>u5</a:t>
            </a:r>
            <a:endParaRPr lang="zh-TW" altLang="en-US" sz="1600" dirty="0"/>
          </a:p>
        </p:txBody>
      </p:sp>
      <p:cxnSp>
        <p:nvCxnSpPr>
          <p:cNvPr id="18" name="直線接點 17"/>
          <p:cNvCxnSpPr>
            <a:stCxn id="7" idx="7"/>
            <a:endCxn id="14" idx="2"/>
          </p:cNvCxnSpPr>
          <p:nvPr/>
        </p:nvCxnSpPr>
        <p:spPr>
          <a:xfrm flipV="1">
            <a:off x="7343853" y="2139789"/>
            <a:ext cx="284598" cy="684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7" idx="5"/>
            <a:endCxn id="13" idx="2"/>
          </p:cNvCxnSpPr>
          <p:nvPr/>
        </p:nvCxnSpPr>
        <p:spPr>
          <a:xfrm>
            <a:off x="7343853" y="2564637"/>
            <a:ext cx="236939" cy="2647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13" idx="7"/>
            <a:endCxn id="14" idx="5"/>
          </p:cNvCxnSpPr>
          <p:nvPr/>
        </p:nvCxnSpPr>
        <p:spPr>
          <a:xfrm flipV="1">
            <a:off x="8072493" y="2318000"/>
            <a:ext cx="47659" cy="3331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16" idx="4"/>
            <a:endCxn id="17" idx="1"/>
          </p:cNvCxnSpPr>
          <p:nvPr/>
        </p:nvCxnSpPr>
        <p:spPr>
          <a:xfrm>
            <a:off x="7118142" y="3555173"/>
            <a:ext cx="106405" cy="2971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729092"/>
              </p:ext>
            </p:extLst>
          </p:nvPr>
        </p:nvGraphicFramePr>
        <p:xfrm>
          <a:off x="1763688" y="4869160"/>
          <a:ext cx="22231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20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738083"/>
              </p:ext>
            </p:extLst>
          </p:nvPr>
        </p:nvGraphicFramePr>
        <p:xfrm>
          <a:off x="5830536" y="4869160"/>
          <a:ext cx="22231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20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W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1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Diffusion on tag network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Laplacian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matrices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𝐿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𝑊</m:t>
                    </m:r>
                    <m:r>
                      <a:rPr lang="en-US" altLang="zh-TW" b="0" i="1" smtClean="0">
                        <a:latin typeface="Cambria Math"/>
                      </a:rPr>
                      <m:t>−</m:t>
                    </m:r>
                    <m:r>
                      <a:rPr lang="en-US" altLang="zh-TW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/>
                  <a:t>D is a diagonal matrix in which the </a:t>
                </a:r>
                <a:r>
                  <a:rPr lang="en-US" altLang="zh-TW" dirty="0" err="1"/>
                  <a:t>i-th</a:t>
                </a:r>
                <a:r>
                  <a:rPr lang="en-US" altLang="zh-TW" dirty="0"/>
                  <a:t> diagonal </a:t>
                </a:r>
                <a:r>
                  <a:rPr lang="en-US" altLang="zh-TW" dirty="0" smtClean="0"/>
                  <a:t>entry corresponds </a:t>
                </a:r>
                <a:r>
                  <a:rPr lang="en-US" altLang="zh-TW" dirty="0"/>
                  <a:t>to the summation of the entries in </a:t>
                </a:r>
                <a:r>
                  <a:rPr lang="en-US" altLang="zh-TW" dirty="0" err="1"/>
                  <a:t>i-th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column of </a:t>
                </a:r>
                <a:r>
                  <a:rPr lang="en-US" altLang="zh-TW" dirty="0"/>
                  <a:t>matrix W.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085638"/>
              </p:ext>
            </p:extLst>
          </p:nvPr>
        </p:nvGraphicFramePr>
        <p:xfrm>
          <a:off x="611560" y="4509120"/>
          <a:ext cx="21511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2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W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488346"/>
              </p:ext>
            </p:extLst>
          </p:nvPr>
        </p:nvGraphicFramePr>
        <p:xfrm>
          <a:off x="3635896" y="4509120"/>
          <a:ext cx="21511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2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減號 7"/>
          <p:cNvSpPr/>
          <p:nvPr/>
        </p:nvSpPr>
        <p:spPr>
          <a:xfrm>
            <a:off x="2771800" y="5105383"/>
            <a:ext cx="792088" cy="5040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等於 8"/>
          <p:cNvSpPr/>
          <p:nvPr/>
        </p:nvSpPr>
        <p:spPr>
          <a:xfrm>
            <a:off x="5796136" y="5006938"/>
            <a:ext cx="864096" cy="7200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84991"/>
              </p:ext>
            </p:extLst>
          </p:nvPr>
        </p:nvGraphicFramePr>
        <p:xfrm>
          <a:off x="6660232" y="4509120"/>
          <a:ext cx="21511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2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88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Diffusion on tag network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The diﬀusion kernel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b>
                    </m:sSub>
                  </m:oMath>
                </a14:m>
                <a:r>
                  <a:rPr lang="en-US" altLang="zh-TW" dirty="0" smtClean="0"/>
                  <a:t> of a tag network</a:t>
                </a:r>
              </a:p>
              <a:p>
                <a:pPr lvl="1"/>
                <a:r>
                  <a:rPr lang="en-US" altLang="zh-TW" dirty="0" smtClean="0"/>
                  <a:t> </a:t>
                </a:r>
              </a:p>
              <a:p>
                <a:pPr lvl="1"/>
                <a:r>
                  <a:rPr lang="en-US" altLang="zh-TW" dirty="0" smtClean="0"/>
                  <a:t>β </a:t>
                </a:r>
                <a:r>
                  <a:rPr lang="en-US" altLang="zh-TW" dirty="0"/>
                  <a:t>≥ 0 is a user speciﬁed parameter which </a:t>
                </a:r>
                <a:r>
                  <a:rPr lang="en-US" altLang="zh-TW" dirty="0" smtClean="0"/>
                  <a:t>controls the </a:t>
                </a:r>
                <a:r>
                  <a:rPr lang="en-US" altLang="zh-TW" dirty="0"/>
                  <a:t>speed of </a:t>
                </a:r>
                <a:r>
                  <a:rPr lang="en-US" altLang="zh-TW" dirty="0" smtClean="0"/>
                  <a:t>diﬀusion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/>
                      </a:rPr>
                      <m:t>L</m:t>
                    </m:r>
                    <m:r>
                      <a:rPr lang="en-US" altLang="zh-TW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/>
                      </a:rPr>
                      <m:t>V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zh-TW" sz="24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latin typeface="Cambria Math"/>
                              </a:rPr>
                              <m:t>V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altLang="zh-TW" sz="2400" i="0">
                                <a:latin typeface="Cambria Math"/>
                                <a:ea typeface="Cambria Math"/>
                              </a:rPr>
                              <m:t>Τ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altLang="zh-TW" sz="2400" dirty="0"/>
                  <a:t>, the columns of V  are the eigenvectors, Σ is a </a:t>
                </a:r>
                <a:r>
                  <a:rPr lang="en-US" altLang="zh-TW" sz="2400" dirty="0" smtClean="0"/>
                  <a:t>diagonal matrix </a:t>
                </a:r>
                <a:r>
                  <a:rPr lang="en-US" altLang="zh-TW" sz="2400" dirty="0"/>
                  <a:t>whose diagonal entries are eigenvalues</a:t>
                </a:r>
              </a:p>
              <a:p>
                <a:pPr lvl="1"/>
                <a:r>
                  <a:rPr lang="en-US" altLang="zh-TW" dirty="0" smtClean="0"/>
                  <a:t> </a:t>
                </a:r>
              </a:p>
              <a:p>
                <a:pPr lvl="1"/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5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F579-EA06-43EB-944B-14D0F7687ECA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22574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827" y="4761768"/>
            <a:ext cx="45624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2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Recommend like-minded users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zh-TW" dirty="0" smtClean="0"/>
                  <a:t>Goal :</a:t>
                </a:r>
              </a:p>
              <a:p>
                <a:pPr lvl="1"/>
                <a:r>
                  <a:rPr lang="en-US" altLang="zh-TW" dirty="0" smtClean="0"/>
                  <a:t>select </a:t>
                </a:r>
                <a:r>
                  <a:rPr lang="en-US" altLang="zh-TW" dirty="0"/>
                  <a:t>the top k most relevant users in terms of </a:t>
                </a:r>
                <a:r>
                  <a:rPr lang="en-US" altLang="zh-TW" dirty="0" smtClean="0"/>
                  <a:t>similarity from </a:t>
                </a:r>
                <a:r>
                  <a:rPr lang="en-US" altLang="zh-TW" dirty="0"/>
                  <a:t>the social network. </a:t>
                </a:r>
              </a:p>
              <a:p>
                <a:r>
                  <a:rPr lang="en-US" altLang="zh-TW" dirty="0" smtClean="0"/>
                  <a:t>Similarity between two users</a:t>
                </a:r>
              </a:p>
              <a:p>
                <a:pPr lvl="1"/>
                <a:r>
                  <a:rPr lang="en-US" altLang="zh-TW" dirty="0" smtClean="0"/>
                  <a:t> </a:t>
                </a:r>
              </a:p>
              <a:p>
                <a:pPr lvl="1"/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/>
                  <a:t> : seed user,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b>
                    </m:sSub>
                  </m:oMath>
                </a14:m>
                <a:r>
                  <a:rPr lang="en-US" altLang="zh-TW" dirty="0"/>
                  <a:t>:the kernel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</a:rPr>
                      <m:t>𝑡</m:t>
                    </m:r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 smtClean="0"/>
                  <a:t> :the </a:t>
                </a:r>
                <a:r>
                  <a:rPr lang="en-US" altLang="zh-TW" dirty="0"/>
                  <a:t>number of times the tag t is </a:t>
                </a:r>
                <a:r>
                  <a:rPr lang="en-US" altLang="zh-TW" dirty="0" smtClean="0"/>
                  <a:t>used by user </a:t>
                </a:r>
                <a:r>
                  <a:rPr lang="en-US" altLang="zh-TW" dirty="0" err="1" smtClean="0"/>
                  <a:t>i</a:t>
                </a:r>
                <a:r>
                  <a:rPr lang="en-US" altLang="zh-TW" dirty="0" smtClean="0"/>
                  <a:t> 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2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60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6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600" dirty="0" smtClean="0"/>
                  <a:t>,</a:t>
                </a:r>
                <a:r>
                  <a:rPr lang="en-US" altLang="zh-TW" sz="26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2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260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6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600" dirty="0"/>
                  <a:t> </a:t>
                </a:r>
                <a:r>
                  <a:rPr lang="en-US" altLang="zh-TW" sz="2600" dirty="0" smtClean="0"/>
                  <a:t>: </a:t>
                </a:r>
                <a:r>
                  <a:rPr lang="en-US" altLang="zh-TW" dirty="0"/>
                  <a:t>Number of unique tags </a:t>
                </a:r>
                <a:r>
                  <a:rPr lang="en-US" altLang="zh-TW" dirty="0" smtClean="0"/>
                  <a:t>of user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5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059" y="3717032"/>
            <a:ext cx="51625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4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Dataset</a:t>
            </a:r>
          </a:p>
          <a:p>
            <a:pPr lvl="1"/>
            <a:r>
              <a:rPr lang="en-US" altLang="zh-TW" b="1" dirty="0" err="1" smtClean="0">
                <a:hlinkClick r:id="rId2"/>
              </a:rPr>
              <a:t>BlogCatalog</a:t>
            </a:r>
            <a:r>
              <a:rPr lang="en-US" altLang="zh-TW" dirty="0" smtClean="0"/>
              <a:t> is  </a:t>
            </a:r>
            <a:r>
              <a:rPr lang="en-US" altLang="zh-TW" dirty="0"/>
              <a:t>an  online  blog  service  which  </a:t>
            </a:r>
            <a:r>
              <a:rPr lang="en-US" altLang="zh-TW" dirty="0" smtClean="0"/>
              <a:t>enables bloggers </a:t>
            </a:r>
            <a:r>
              <a:rPr lang="en-US" altLang="zh-TW" dirty="0"/>
              <a:t>to register, manage, share, and connect blogs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6602-524B-42C7-9B3A-62B3D49A908A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408837" y="4797152"/>
            <a:ext cx="262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Tags that are used &lt;</a:t>
            </a:r>
            <a:r>
              <a:rPr lang="en-US" altLang="zh-TW" dirty="0" smtClean="0"/>
              <a:t> </a:t>
            </a:r>
            <a:r>
              <a:rPr lang="en-US" altLang="zh-TW" dirty="0"/>
              <a:t>10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users </a:t>
            </a:r>
            <a:r>
              <a:rPr lang="en-US" altLang="zh-TW" dirty="0"/>
              <a:t>are removed</a:t>
            </a:r>
            <a:endParaRPr lang="zh-TW" altLang="en-US" dirty="0"/>
          </a:p>
        </p:txBody>
      </p:sp>
      <p:cxnSp>
        <p:nvCxnSpPr>
          <p:cNvPr id="8" name="直線單箭頭接點 7"/>
          <p:cNvCxnSpPr>
            <a:stCxn id="6" idx="1"/>
          </p:cNvCxnSpPr>
          <p:nvPr/>
        </p:nvCxnSpPr>
        <p:spPr>
          <a:xfrm flipH="1">
            <a:off x="5940152" y="5120318"/>
            <a:ext cx="468685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69741"/>
              </p:ext>
            </p:extLst>
          </p:nvPr>
        </p:nvGraphicFramePr>
        <p:xfrm>
          <a:off x="2912974" y="3861048"/>
          <a:ext cx="3027178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7018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Measure</a:t>
                      </a:r>
                      <a:endParaRPr lang="zh-TW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BlogCatalog</a:t>
                      </a:r>
                      <a:endParaRPr lang="zh-TW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u="none" strike="noStrike" kern="1200" baseline="0" dirty="0" smtClean="0"/>
                        <a:t>Nodes </a:t>
                      </a:r>
                      <a:endParaRPr kumimoji="0" lang="en-US" altLang="zh-TW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88,784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u="none" strike="noStrike" kern="1200" baseline="0" dirty="0" smtClean="0"/>
                        <a:t>Edges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1,409,112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Category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1800" u="none" strike="noStrike" kern="1200" baseline="0" dirty="0" smtClean="0"/>
                        <a:t>Unique Tags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5,713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u="none" strike="noStrike" kern="1200" baseline="0" dirty="0" smtClean="0"/>
                        <a:t>Average Tags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32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 Baseline </a:t>
            </a:r>
            <a:r>
              <a:rPr lang="en-US" altLang="zh-TW" dirty="0" smtClean="0"/>
              <a:t>Methods</a:t>
            </a:r>
          </a:p>
          <a:p>
            <a:pPr lvl="1"/>
            <a:r>
              <a:rPr lang="en-US" altLang="zh-TW" dirty="0"/>
              <a:t>Triadic  </a:t>
            </a:r>
            <a:r>
              <a:rPr lang="en-US" altLang="zh-TW" dirty="0" smtClean="0"/>
              <a:t>Closure</a:t>
            </a:r>
          </a:p>
          <a:p>
            <a:pPr lvl="2"/>
            <a:r>
              <a:rPr lang="en-US" altLang="zh-TW" dirty="0" smtClean="0"/>
              <a:t>This </a:t>
            </a:r>
            <a:r>
              <a:rPr lang="en-US" altLang="zh-TW" dirty="0"/>
              <a:t>approach returns the top </a:t>
            </a:r>
            <a:r>
              <a:rPr lang="en-US" altLang="zh-TW" dirty="0" smtClean="0"/>
              <a:t>k people </a:t>
            </a:r>
            <a:r>
              <a:rPr lang="en-US" altLang="zh-TW" dirty="0"/>
              <a:t>who are two hops away (friends of friends) in a </a:t>
            </a:r>
            <a:r>
              <a:rPr lang="en-US" altLang="zh-TW" dirty="0" smtClean="0"/>
              <a:t>social network</a:t>
            </a:r>
            <a:r>
              <a:rPr lang="en-US" altLang="zh-TW" dirty="0"/>
              <a:t>. </a:t>
            </a:r>
            <a:r>
              <a:rPr lang="en-US" altLang="zh-TW" dirty="0" smtClean="0"/>
              <a:t>Note </a:t>
            </a:r>
            <a:r>
              <a:rPr lang="en-US" altLang="zh-TW" dirty="0"/>
              <a:t>that it may return potential friends, but </a:t>
            </a:r>
            <a:r>
              <a:rPr lang="en-US" altLang="zh-TW" dirty="0" smtClean="0"/>
              <a:t>not necessarily </a:t>
            </a:r>
            <a:r>
              <a:rPr lang="en-US" altLang="zh-TW" dirty="0"/>
              <a:t>return the most similar users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Latent  Semantic  </a:t>
            </a:r>
            <a:r>
              <a:rPr lang="en-US" altLang="zh-TW" dirty="0" smtClean="0"/>
              <a:t>Indexing</a:t>
            </a:r>
          </a:p>
          <a:p>
            <a:pPr lvl="2"/>
            <a:r>
              <a:rPr lang="en-US" altLang="zh-TW" dirty="0"/>
              <a:t>It  is used to </a:t>
            </a:r>
            <a:r>
              <a:rPr lang="en-US" altLang="zh-TW" dirty="0" smtClean="0"/>
              <a:t>capture semantic </a:t>
            </a:r>
            <a:r>
              <a:rPr lang="en-US" altLang="zh-TW" dirty="0"/>
              <a:t>correlation by applying Singular Value </a:t>
            </a:r>
            <a:r>
              <a:rPr lang="en-US" altLang="zh-TW" dirty="0" smtClean="0"/>
              <a:t>Decomposition </a:t>
            </a:r>
            <a:r>
              <a:rPr lang="en-US" altLang="zh-TW" dirty="0"/>
              <a:t>(SVD). </a:t>
            </a:r>
            <a:endParaRPr lang="en-US" altLang="zh-TW" dirty="0" smtClean="0"/>
          </a:p>
          <a:p>
            <a:pPr lvl="2"/>
            <a:r>
              <a:rPr lang="en-US" altLang="zh-TW" dirty="0"/>
              <a:t>This approach computes the </a:t>
            </a:r>
            <a:r>
              <a:rPr lang="en-US" altLang="zh-TW" b="1" dirty="0"/>
              <a:t>cosine </a:t>
            </a:r>
            <a:r>
              <a:rPr lang="en-US" altLang="zh-TW" b="1" dirty="0" smtClean="0"/>
              <a:t>similarity </a:t>
            </a:r>
            <a:r>
              <a:rPr lang="en-US" altLang="zh-TW" dirty="0" smtClean="0"/>
              <a:t>between </a:t>
            </a:r>
            <a:r>
              <a:rPr lang="en-US" altLang="zh-TW" dirty="0"/>
              <a:t>an arbitrary pair of users in the latent space </a:t>
            </a:r>
            <a:r>
              <a:rPr lang="en-US" altLang="zh-TW" dirty="0" smtClean="0"/>
              <a:t>and can </a:t>
            </a:r>
            <a:r>
              <a:rPr lang="en-US" altLang="zh-TW" dirty="0"/>
              <a:t>connect like-minded users who are far apart in a </a:t>
            </a:r>
            <a:r>
              <a:rPr lang="en-US" altLang="zh-TW" dirty="0" smtClean="0"/>
              <a:t>social network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6" name="流程圖: 接點 5"/>
          <p:cNvSpPr/>
          <p:nvPr/>
        </p:nvSpPr>
        <p:spPr>
          <a:xfrm>
            <a:off x="5580112" y="2276872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7" name="流程圖: 接點 6"/>
          <p:cNvSpPr/>
          <p:nvPr/>
        </p:nvSpPr>
        <p:spPr>
          <a:xfrm>
            <a:off x="6444208" y="1844824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8" name="流程圖: 接點 7"/>
          <p:cNvSpPr/>
          <p:nvPr/>
        </p:nvSpPr>
        <p:spPr>
          <a:xfrm>
            <a:off x="7164288" y="2350871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cxnSp>
        <p:nvCxnSpPr>
          <p:cNvPr id="10" name="直線單箭頭接點 9"/>
          <p:cNvCxnSpPr>
            <a:stCxn id="6" idx="7"/>
            <a:endCxn id="7" idx="2"/>
          </p:cNvCxnSpPr>
          <p:nvPr/>
        </p:nvCxnSpPr>
        <p:spPr>
          <a:xfrm flipV="1">
            <a:off x="5948888" y="2060848"/>
            <a:ext cx="495320" cy="279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7" idx="6"/>
            <a:endCxn id="8" idx="1"/>
          </p:cNvCxnSpPr>
          <p:nvPr/>
        </p:nvCxnSpPr>
        <p:spPr>
          <a:xfrm>
            <a:off x="6876256" y="2060848"/>
            <a:ext cx="351304" cy="3532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7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Evaluation Metrics</a:t>
                </a:r>
              </a:p>
              <a:p>
                <a:pPr lvl="1"/>
                <a:r>
                  <a:rPr lang="en-US" altLang="zh-TW" dirty="0"/>
                  <a:t>The quality is evaluated by the number of shared </a:t>
                </a:r>
                <a:r>
                  <a:rPr lang="en-US" altLang="zh-TW" dirty="0" smtClean="0"/>
                  <a:t>interests between </a:t>
                </a:r>
                <a:r>
                  <a:rPr lang="en-US" altLang="zh-TW" dirty="0"/>
                  <a:t>the seed user and the selected users</a:t>
                </a:r>
                <a:r>
                  <a:rPr lang="en-US" altLang="zh-TW" dirty="0" smtClean="0"/>
                  <a:t>.</a:t>
                </a:r>
              </a:p>
              <a:p>
                <a:pPr lvl="1"/>
                <a:r>
                  <a:rPr lang="en-US" altLang="zh-TW" dirty="0" smtClean="0"/>
                  <a:t>Mean  </a:t>
                </a:r>
                <a:r>
                  <a:rPr lang="en-US" altLang="zh-TW" dirty="0"/>
                  <a:t>Shared  </a:t>
                </a:r>
                <a:r>
                  <a:rPr lang="en-US" altLang="zh-TW" dirty="0" smtClean="0"/>
                  <a:t>Interests(MSI):</a:t>
                </a:r>
              </a:p>
              <a:p>
                <a:pPr lvl="2"/>
                <a:r>
                  <a:rPr lang="en-US" altLang="zh-TW" dirty="0" smtClean="0"/>
                  <a:t> </a:t>
                </a:r>
              </a:p>
              <a:p>
                <a:pPr lvl="2"/>
                <a:endParaRPr lang="en-US" altLang="zh-TW" dirty="0" smtClean="0"/>
              </a:p>
              <a:p>
                <a:pPr lvl="2"/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 smtClean="0"/>
                  <a:t>: seed user,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𝑖𝑛𝑡𝑒𝑟𝑒𝑠𝑡</m:t>
                        </m:r>
                      </m:sup>
                    </m:sSup>
                  </m:oMath>
                </a14:m>
                <a:r>
                  <a:rPr lang="en-US" altLang="zh-TW" dirty="0" smtClean="0"/>
                  <a:t>:set of interest(category)</a:t>
                </a:r>
              </a:p>
              <a:p>
                <a:pPr lvl="2"/>
                <a:endParaRPr lang="en-US" altLang="zh-TW" dirty="0" smtClean="0"/>
              </a:p>
              <a:p>
                <a:pPr lvl="1"/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4221088"/>
            <a:ext cx="54959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6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219" y="1671807"/>
            <a:ext cx="6010275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    </a:t>
            </a:r>
            <a:r>
              <a:rPr lang="en-US" altLang="zh-TW" sz="3200" dirty="0" smtClean="0"/>
              <a:t>-</a:t>
            </a:r>
            <a:r>
              <a:rPr lang="en-US" altLang="zh-TW" sz="3200" b="0" dirty="0"/>
              <a:t>different </a:t>
            </a:r>
            <a:r>
              <a:rPr lang="el-GR" altLang="zh-TW" sz="3200" b="0" dirty="0"/>
              <a:t>β </a:t>
            </a:r>
            <a:r>
              <a:rPr lang="en-US" altLang="zh-TW" sz="3200" b="0" dirty="0"/>
              <a:t>values</a:t>
            </a:r>
            <a:endParaRPr lang="zh-TW" altLang="en-US" sz="3200" dirty="0"/>
          </a:p>
        </p:txBody>
      </p:sp>
      <p:sp>
        <p:nvSpPr>
          <p:cNvPr id="2" name="直線圖說文字 1 1"/>
          <p:cNvSpPr/>
          <p:nvPr/>
        </p:nvSpPr>
        <p:spPr>
          <a:xfrm>
            <a:off x="5106144" y="5055127"/>
            <a:ext cx="3456384" cy="427662"/>
          </a:xfrm>
          <a:prstGeom prst="borderCallout1">
            <a:avLst>
              <a:gd name="adj1" fmla="val 57624"/>
              <a:gd name="adj2" fmla="val -1919"/>
              <a:gd name="adj3" fmla="val -41422"/>
              <a:gd name="adj4" fmla="val -2601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user with immediate friends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66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dirty="0" smtClean="0"/>
              <a:t>ntroduction</a:t>
            </a:r>
          </a:p>
          <a:p>
            <a:r>
              <a:rPr lang="en-US" altLang="zh-TW" dirty="0" smtClean="0"/>
              <a:t>Tag network construction</a:t>
            </a:r>
          </a:p>
          <a:p>
            <a:r>
              <a:rPr lang="en-US" altLang="zh-TW" dirty="0" smtClean="0"/>
              <a:t>Diffusion on tag network</a:t>
            </a:r>
          </a:p>
          <a:p>
            <a:r>
              <a:rPr lang="en-US" altLang="zh-TW" dirty="0" smtClean="0"/>
              <a:t>Recommend like-minded users</a:t>
            </a:r>
          </a:p>
          <a:p>
            <a:r>
              <a:rPr lang="en-US" altLang="zh-TW" dirty="0" smtClean="0"/>
              <a:t>Experiment </a:t>
            </a:r>
          </a:p>
          <a:p>
            <a:r>
              <a:rPr lang="en-US" altLang="zh-TW" dirty="0" smtClean="0"/>
              <a:t>Conclusions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C006-0105-493F-833A-B7DE282D545D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9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69845"/>
            <a:ext cx="572240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    </a:t>
            </a:r>
            <a:r>
              <a:rPr lang="en-US" altLang="zh-TW" sz="4800" dirty="0"/>
              <a:t>-</a:t>
            </a:r>
            <a:r>
              <a:rPr lang="en-US" altLang="zh-TW" sz="3200" b="0" dirty="0"/>
              <a:t>different </a:t>
            </a:r>
            <a:r>
              <a:rPr lang="en-US" altLang="zh-TW" sz="3200" b="0" dirty="0" smtClean="0"/>
              <a:t>method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43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Experiment    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sz="5300" dirty="0" smtClean="0"/>
              <a:t>-</a:t>
            </a:r>
            <a:r>
              <a:rPr lang="en-US" altLang="zh-TW" sz="3600" dirty="0"/>
              <a:t>h</a:t>
            </a:r>
            <a:r>
              <a:rPr lang="en-US" altLang="zh-TW" sz="3600" dirty="0" smtClean="0"/>
              <a:t>op distance </a:t>
            </a:r>
            <a:r>
              <a:rPr lang="en-US" altLang="zh-TW" sz="3600" dirty="0"/>
              <a:t>from the </a:t>
            </a:r>
            <a:r>
              <a:rPr lang="en-US" altLang="zh-TW" sz="3600" dirty="0" smtClean="0"/>
              <a:t>seed </a:t>
            </a:r>
            <a:r>
              <a:rPr lang="en-US" altLang="zh-TW" sz="3600" dirty="0"/>
              <a:t>u</a:t>
            </a:r>
            <a:r>
              <a:rPr lang="en-US" altLang="zh-TW" sz="3600" dirty="0" smtClean="0"/>
              <a:t>sers</a:t>
            </a:r>
            <a:endParaRPr lang="zh-TW" altLang="en-US" sz="31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0"/>
            <a:ext cx="56959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723231" y="3933056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altLang="zh-TW" sz="2800" dirty="0" smtClean="0"/>
              <a:t>As </a:t>
            </a:r>
            <a:r>
              <a:rPr lang="en-US" altLang="zh-TW" sz="2800" dirty="0"/>
              <a:t>shown in this </a:t>
            </a:r>
            <a:r>
              <a:rPr lang="en-US" altLang="zh-TW" sz="2800" dirty="0" smtClean="0"/>
              <a:t>figure, statistically</a:t>
            </a:r>
            <a:r>
              <a:rPr lang="en-US" altLang="zh-TW" sz="2800" dirty="0"/>
              <a:t>, the majority of the most similar users </a:t>
            </a:r>
            <a:r>
              <a:rPr lang="en-US" altLang="zh-TW" sz="2800" dirty="0" smtClean="0"/>
              <a:t>are 2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3, and </a:t>
            </a:r>
            <a:r>
              <a:rPr lang="en-US" altLang="zh-TW" sz="2800" dirty="0"/>
              <a:t>4 hops away. A small number </a:t>
            </a:r>
            <a:r>
              <a:rPr lang="en-US" altLang="zh-TW" sz="2800" dirty="0" smtClean="0"/>
              <a:t>of users </a:t>
            </a:r>
            <a:r>
              <a:rPr lang="en-US" altLang="zh-TW" sz="2800" dirty="0"/>
              <a:t>who </a:t>
            </a:r>
            <a:r>
              <a:rPr lang="en-US" altLang="zh-TW" sz="2800" dirty="0" smtClean="0"/>
              <a:t>are 5 </a:t>
            </a:r>
            <a:r>
              <a:rPr lang="en-US" altLang="zh-TW" sz="2800" dirty="0"/>
              <a:t>or 6 hops away from the seed users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118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ropose </a:t>
            </a:r>
            <a:r>
              <a:rPr lang="en-US" altLang="zh-TW" dirty="0"/>
              <a:t>to connect like-minded </a:t>
            </a:r>
            <a:r>
              <a:rPr lang="en-US" altLang="zh-TW" dirty="0" smtClean="0"/>
              <a:t>users via </a:t>
            </a:r>
            <a:r>
              <a:rPr lang="en-US" altLang="zh-TW" dirty="0"/>
              <a:t>tag network inference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Demonstrate </a:t>
            </a:r>
            <a:r>
              <a:rPr lang="en-US" altLang="zh-TW" dirty="0"/>
              <a:t>that the tag </a:t>
            </a:r>
            <a:r>
              <a:rPr lang="en-US" altLang="zh-TW" dirty="0" smtClean="0"/>
              <a:t>network approach </a:t>
            </a:r>
            <a:r>
              <a:rPr lang="en-US" altLang="zh-TW" dirty="0"/>
              <a:t>outperforms the two baseline methods based </a:t>
            </a:r>
            <a:r>
              <a:rPr lang="en-US" altLang="zh-TW" dirty="0" smtClean="0"/>
              <a:t>on triadic </a:t>
            </a:r>
            <a:r>
              <a:rPr lang="en-US" altLang="zh-TW" dirty="0"/>
              <a:t>closure and latent semantic indexing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Experimental results </a:t>
            </a:r>
            <a:r>
              <a:rPr lang="en-US" altLang="zh-TW" dirty="0"/>
              <a:t>also show the proposed approach is capable of </a:t>
            </a:r>
            <a:r>
              <a:rPr lang="en-US" altLang="zh-TW" dirty="0" smtClean="0"/>
              <a:t>recommending </a:t>
            </a:r>
            <a:r>
              <a:rPr lang="en-US" altLang="zh-TW" dirty="0"/>
              <a:t>users with similar interests who are far </a:t>
            </a:r>
            <a:r>
              <a:rPr lang="en-US" altLang="zh-TW" dirty="0" smtClean="0"/>
              <a:t>apart when </a:t>
            </a:r>
            <a:r>
              <a:rPr lang="en-US" altLang="zh-TW" dirty="0"/>
              <a:t>using links as the distance metric.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8D6D-7561-4FC4-B382-789DB6622010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2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Social networking is increasingly becoming an integral </a:t>
            </a:r>
            <a:r>
              <a:rPr lang="en-US" altLang="zh-TW" dirty="0" smtClean="0"/>
              <a:t>part of </a:t>
            </a:r>
            <a:r>
              <a:rPr lang="en-US" altLang="zh-TW" dirty="0"/>
              <a:t>social life in which </a:t>
            </a:r>
            <a:r>
              <a:rPr lang="en-US" altLang="zh-TW" b="1" dirty="0"/>
              <a:t>friend recommendation </a:t>
            </a:r>
            <a:r>
              <a:rPr lang="en-US" altLang="zh-TW" dirty="0"/>
              <a:t>is an </a:t>
            </a:r>
            <a:r>
              <a:rPr lang="en-US" altLang="zh-TW" dirty="0" smtClean="0"/>
              <a:t>important feature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We could accelerate information sharing and problem solving.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8362-A8FB-4D99-B1BF-D04AB5176822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1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The challenges of connecting like-minded users are </a:t>
            </a:r>
            <a:r>
              <a:rPr lang="en-US" altLang="zh-TW" dirty="0" smtClean="0"/>
              <a:t>summarized below: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People </a:t>
            </a:r>
            <a:r>
              <a:rPr lang="en-US" altLang="zh-TW" dirty="0"/>
              <a:t>only have an egocentric </a:t>
            </a:r>
            <a:r>
              <a:rPr lang="en-US" altLang="zh-TW" dirty="0" smtClean="0"/>
              <a:t>view of </a:t>
            </a:r>
            <a:r>
              <a:rPr lang="en-US" altLang="zh-TW" dirty="0"/>
              <a:t>the social </a:t>
            </a:r>
            <a:r>
              <a:rPr lang="en-US" altLang="zh-TW" dirty="0" smtClean="0"/>
              <a:t>network.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The </a:t>
            </a:r>
            <a:r>
              <a:rPr lang="en-US" altLang="zh-TW" dirty="0"/>
              <a:t>scale of a social network website </a:t>
            </a:r>
            <a:r>
              <a:rPr lang="en-US" altLang="zh-TW" dirty="0" smtClean="0"/>
              <a:t>like Facebook</a:t>
            </a:r>
            <a:r>
              <a:rPr lang="en-US" altLang="zh-TW" dirty="0"/>
              <a:t>, Twitter, or LinkedIn makes manual search </a:t>
            </a:r>
            <a:r>
              <a:rPr lang="en-US" altLang="zh-TW" dirty="0" smtClean="0"/>
              <a:t>unrealistic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Friend recommendation </a:t>
            </a:r>
            <a:r>
              <a:rPr lang="en-US" altLang="zh-TW" dirty="0"/>
              <a:t>based on </a:t>
            </a:r>
            <a:r>
              <a:rPr lang="en-US" altLang="zh-TW" dirty="0" smtClean="0"/>
              <a:t>connectivity between users have limitations </a:t>
            </a:r>
            <a:r>
              <a:rPr lang="en-US" altLang="zh-TW" dirty="0"/>
              <a:t>due to the long tail </a:t>
            </a:r>
            <a:r>
              <a:rPr lang="en-US" altLang="zh-TW" dirty="0" smtClean="0"/>
              <a:t>distribution.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8362-A8FB-4D99-B1BF-D04AB5176822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6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78942" indent="-514350"/>
            <a:r>
              <a:rPr lang="en-US" altLang="zh-TW" dirty="0"/>
              <a:t>Why friend recommendation merely based </a:t>
            </a:r>
            <a:r>
              <a:rPr lang="en-US" altLang="zh-TW" dirty="0" smtClean="0"/>
              <a:t>on connectivity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Ineﬃcient</a:t>
            </a:r>
          </a:p>
          <a:p>
            <a:pPr marL="1236726" lvl="2" indent="-514350"/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space complexity of an </a:t>
            </a:r>
            <a:r>
              <a:rPr lang="en-US" altLang="zh-TW" dirty="0" smtClean="0"/>
              <a:t>exhaustive </a:t>
            </a:r>
            <a:r>
              <a:rPr lang="en-US" altLang="zh-TW" dirty="0"/>
              <a:t>search is </a:t>
            </a:r>
            <a:r>
              <a:rPr lang="en-US" altLang="zh-TW" dirty="0" smtClean="0"/>
              <a:t>exponential. </a:t>
            </a:r>
            <a:endParaRPr lang="en-US" altLang="zh-TW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Incomplete</a:t>
            </a:r>
          </a:p>
          <a:p>
            <a:pPr marL="1236726" lvl="2" indent="-514350"/>
            <a:r>
              <a:rPr lang="en-US" altLang="zh-TW" dirty="0"/>
              <a:t>Reaching the long tail </a:t>
            </a:r>
            <a:r>
              <a:rPr lang="en-US" altLang="zh-TW" dirty="0" smtClean="0"/>
              <a:t>users who </a:t>
            </a:r>
            <a:r>
              <a:rPr lang="en-US" altLang="zh-TW" dirty="0"/>
              <a:t>accounts for 80% of the </a:t>
            </a:r>
            <a:r>
              <a:rPr lang="en-US" altLang="zh-TW" dirty="0" err="1"/>
              <a:t>populatioin</a:t>
            </a:r>
            <a:r>
              <a:rPr lang="en-US" altLang="zh-TW" dirty="0"/>
              <a:t> in a social </a:t>
            </a:r>
            <a:r>
              <a:rPr lang="en-US" altLang="zh-TW" dirty="0" smtClean="0"/>
              <a:t>network is </a:t>
            </a:r>
            <a:r>
              <a:rPr lang="en-US" altLang="zh-TW" dirty="0"/>
              <a:t>not trivial. </a:t>
            </a:r>
            <a:endParaRPr lang="en-US" altLang="zh-TW" dirty="0" smtClean="0"/>
          </a:p>
          <a:p>
            <a:pPr marL="1236726" lvl="2" indent="-514350">
              <a:buFont typeface="+mj-lt"/>
              <a:buAutoNum type="arabicPeriod"/>
            </a:pP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8362-A8FB-4D99-B1BF-D04AB5176822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7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方塊 19"/>
          <p:cNvSpPr txBox="1"/>
          <p:nvPr/>
        </p:nvSpPr>
        <p:spPr>
          <a:xfrm>
            <a:off x="935596" y="1786901"/>
            <a:ext cx="684076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7" name="流程圖: 多重文件 6"/>
          <p:cNvSpPr/>
          <p:nvPr/>
        </p:nvSpPr>
        <p:spPr>
          <a:xfrm>
            <a:off x="1259632" y="2057513"/>
            <a:ext cx="1296144" cy="93610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D</a:t>
            </a:r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2843808" y="1985505"/>
            <a:ext cx="504056" cy="108012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635896" y="2057513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Tag Network</a:t>
            </a:r>
            <a:endParaRPr lang="zh-TW" altLang="en-US" dirty="0"/>
          </a:p>
        </p:txBody>
      </p:sp>
      <p:sp>
        <p:nvSpPr>
          <p:cNvPr id="10" name="向右箭號 9"/>
          <p:cNvSpPr/>
          <p:nvPr/>
        </p:nvSpPr>
        <p:spPr>
          <a:xfrm>
            <a:off x="5292080" y="1985505"/>
            <a:ext cx="504056" cy="108012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940152" y="2057513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Diffusion</a:t>
            </a:r>
          </a:p>
          <a:p>
            <a:pPr algn="ctr"/>
            <a:r>
              <a:rPr lang="en-US" altLang="zh-TW" dirty="0" smtClean="0"/>
              <a:t>kernel</a:t>
            </a:r>
            <a:endParaRPr lang="zh-TW" altLang="en-US" dirty="0"/>
          </a:p>
        </p:txBody>
      </p:sp>
      <p:pic>
        <p:nvPicPr>
          <p:cNvPr id="4098" name="Picture 2" descr="administrator, business man, consultancy, man, user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93" y="4293096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emale, lady, user, woman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46792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lient, male, man, person, user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372" y="4902696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lient, male, man, person, user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664" y="4858319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female, lady, user, woman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437112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向右箭號 27"/>
          <p:cNvSpPr/>
          <p:nvPr/>
        </p:nvSpPr>
        <p:spPr>
          <a:xfrm rot="18109066">
            <a:off x="2034261" y="3709148"/>
            <a:ext cx="589013" cy="6255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 rot="3309500">
            <a:off x="4902758" y="3714400"/>
            <a:ext cx="589013" cy="6255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5652120" y="383728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Top-k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255239" y="2057513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 smtClean="0"/>
              <a:t>1.</a:t>
            </a:r>
            <a:endParaRPr lang="zh-TW" altLang="en-US" sz="4400" b="1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21276" y="4293096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/>
              <a:t>2</a:t>
            </a:r>
            <a:r>
              <a:rPr lang="en-US" altLang="zh-TW" sz="4400" b="1" dirty="0" smtClean="0"/>
              <a:t>.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1469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ropose </a:t>
            </a:r>
            <a:r>
              <a:rPr lang="en-US" altLang="zh-TW" dirty="0"/>
              <a:t>to connect like-minded users via tag </a:t>
            </a:r>
            <a:r>
              <a:rPr lang="en-US" altLang="zh-TW" dirty="0" smtClean="0"/>
              <a:t>network inference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A151-1EF8-4EA5-BB53-9A0CB11F04F4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96952"/>
            <a:ext cx="6120680" cy="3428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向右箭號 5"/>
          <p:cNvSpPr/>
          <p:nvPr/>
        </p:nvSpPr>
        <p:spPr>
          <a:xfrm>
            <a:off x="1583668" y="3501008"/>
            <a:ext cx="54006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19572" y="358898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users</a:t>
            </a:r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62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Tag network </a:t>
            </a:r>
            <a:r>
              <a:rPr lang="en-US" altLang="zh-TW" dirty="0" smtClean="0"/>
              <a:t>construction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5323-49C8-4EDF-B3BC-BDD7EAC1A2AC}" type="datetime1">
              <a:rPr lang="zh-TW" altLang="en-US" smtClean="0"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4369983" cy="251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單箭頭接點 6"/>
          <p:cNvCxnSpPr>
            <a:stCxn id="8" idx="1"/>
          </p:cNvCxnSpPr>
          <p:nvPr/>
        </p:nvCxnSpPr>
        <p:spPr>
          <a:xfrm flipH="1">
            <a:off x="4139952" y="1813466"/>
            <a:ext cx="864096" cy="75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5004048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User name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stCxn id="13" idx="1"/>
          </p:cNvCxnSpPr>
          <p:nvPr/>
        </p:nvCxnSpPr>
        <p:spPr>
          <a:xfrm flipH="1">
            <a:off x="5004049" y="3028310"/>
            <a:ext cx="2088231" cy="808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7092280" y="28436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categories</a:t>
            </a:r>
            <a:endParaRPr lang="zh-TW" altLang="en-US" dirty="0"/>
          </a:p>
        </p:txBody>
      </p:sp>
      <p:cxnSp>
        <p:nvCxnSpPr>
          <p:cNvPr id="15" name="直線單箭頭接點 14"/>
          <p:cNvCxnSpPr>
            <a:stCxn id="16" idx="1"/>
          </p:cNvCxnSpPr>
          <p:nvPr/>
        </p:nvCxnSpPr>
        <p:spPr>
          <a:xfrm flipH="1" flipV="1">
            <a:off x="6048166" y="4717604"/>
            <a:ext cx="733576" cy="624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6781742" y="5157192"/>
            <a:ext cx="16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Relevant tags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67544" y="5029731"/>
            <a:ext cx="55806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err="1">
                <a:hlinkClick r:id="rId4"/>
              </a:rPr>
              <a:t>BlogCatalog</a:t>
            </a:r>
            <a:r>
              <a:rPr lang="en-US" altLang="zh-TW" dirty="0" smtClean="0"/>
              <a:t> </a:t>
            </a:r>
            <a:r>
              <a:rPr lang="en-US" altLang="zh-TW" dirty="0"/>
              <a:t>is a blogger only social network and blog directory. The site’s purpose is to help bloggers connect, share ideas, and grow through group and general discussions. It also provides a variety of tools, features, and widgets to help bloggers.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122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Tag network construction</a:t>
            </a:r>
            <a:endParaRPr lang="zh-TW" altLang="en-US" dirty="0"/>
          </a:p>
        </p:txBody>
      </p:sp>
      <p:sp>
        <p:nvSpPr>
          <p:cNvPr id="10" name="內容版面配置區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steps to construct a tag network on </a:t>
            </a:r>
            <a:r>
              <a:rPr lang="en-US" altLang="zh-TW" dirty="0" smtClean="0"/>
              <a:t>the </a:t>
            </a:r>
            <a:r>
              <a:rPr lang="en-US" altLang="zh-TW" dirty="0" err="1" smtClean="0"/>
              <a:t>BlogCatalog</a:t>
            </a:r>
            <a:r>
              <a:rPr lang="en-US" altLang="zh-TW" dirty="0" smtClean="0"/>
              <a:t> dataset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For </a:t>
            </a:r>
            <a:r>
              <a:rPr lang="en-US" altLang="zh-TW" b="1" dirty="0"/>
              <a:t>each</a:t>
            </a:r>
            <a:r>
              <a:rPr lang="en-US" altLang="zh-TW" dirty="0"/>
              <a:t> object (e.g. blog) and its descriptive tags, </a:t>
            </a:r>
            <a:r>
              <a:rPr lang="en-US" altLang="zh-TW" dirty="0" smtClean="0"/>
              <a:t>we connect </a:t>
            </a:r>
            <a:r>
              <a:rPr lang="en-US" altLang="zh-TW" dirty="0"/>
              <a:t>the tags as a </a:t>
            </a:r>
            <a:r>
              <a:rPr lang="en-US" altLang="zh-TW" b="1" dirty="0"/>
              <a:t>clique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For </a:t>
            </a:r>
            <a:r>
              <a:rPr lang="en-US" altLang="zh-TW" b="1" dirty="0"/>
              <a:t>each</a:t>
            </a:r>
            <a:r>
              <a:rPr lang="en-US" altLang="zh-TW" dirty="0"/>
              <a:t> person, we combine all cliques </a:t>
            </a:r>
            <a:r>
              <a:rPr lang="en-US" altLang="zh-TW" dirty="0" smtClean="0"/>
              <a:t>corresponding to the objects he owns </a:t>
            </a:r>
            <a:r>
              <a:rPr lang="en-US" altLang="zh-TW" dirty="0"/>
              <a:t>and </a:t>
            </a:r>
            <a:r>
              <a:rPr lang="en-US" altLang="zh-TW" dirty="0" smtClean="0"/>
              <a:t>form </a:t>
            </a:r>
            <a:r>
              <a:rPr lang="en-US" altLang="zh-TW" dirty="0"/>
              <a:t>one </a:t>
            </a:r>
            <a:r>
              <a:rPr lang="en-US" altLang="zh-TW" dirty="0" smtClean="0"/>
              <a:t>or more un-weighted </a:t>
            </a:r>
            <a:r>
              <a:rPr lang="en-US" altLang="zh-TW" dirty="0"/>
              <a:t>tag networks,  </a:t>
            </a:r>
            <a:r>
              <a:rPr lang="en-US" altLang="zh-TW" dirty="0" smtClean="0"/>
              <a:t>since the </a:t>
            </a:r>
            <a:r>
              <a:rPr lang="en-US" altLang="zh-TW" dirty="0"/>
              <a:t>tags may or </a:t>
            </a:r>
            <a:r>
              <a:rPr lang="en-US" altLang="zh-TW" dirty="0" smtClean="0"/>
              <a:t>may not </a:t>
            </a:r>
            <a:r>
              <a:rPr lang="en-US" altLang="zh-TW" dirty="0"/>
              <a:t>be connected in a tag </a:t>
            </a:r>
            <a:r>
              <a:rPr lang="en-US" altLang="zh-TW" dirty="0" smtClean="0"/>
              <a:t>network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C</a:t>
            </a:r>
            <a:r>
              <a:rPr lang="en-US" altLang="zh-TW" dirty="0" smtClean="0"/>
              <a:t>onstruct </a:t>
            </a:r>
            <a:r>
              <a:rPr lang="en-US" altLang="zh-TW" dirty="0"/>
              <a:t>a weighted tag network by </a:t>
            </a:r>
            <a:r>
              <a:rPr lang="en-US" altLang="zh-TW" dirty="0" smtClean="0"/>
              <a:t>aggregating </a:t>
            </a:r>
            <a:r>
              <a:rPr lang="en-US" altLang="zh-TW" dirty="0"/>
              <a:t>all tag networks belonging to each person.  In </a:t>
            </a:r>
            <a:r>
              <a:rPr lang="en-US" altLang="zh-TW" dirty="0" smtClean="0"/>
              <a:t>the weighted </a:t>
            </a:r>
            <a:r>
              <a:rPr lang="en-US" altLang="zh-TW" dirty="0"/>
              <a:t>tag network,  tags correspond to the </a:t>
            </a:r>
            <a:r>
              <a:rPr lang="en-US" altLang="zh-TW" dirty="0" smtClean="0"/>
              <a:t>union of </a:t>
            </a:r>
            <a:r>
              <a:rPr lang="en-US" altLang="zh-TW" dirty="0"/>
              <a:t>all </a:t>
            </a:r>
            <a:r>
              <a:rPr lang="en-US" altLang="zh-TW" dirty="0" smtClean="0"/>
              <a:t>users’ vocabularies</a:t>
            </a:r>
            <a:r>
              <a:rPr lang="en-US" altLang="zh-TW" dirty="0"/>
              <a:t>, and the weight of each </a:t>
            </a:r>
            <a:r>
              <a:rPr lang="en-US" altLang="zh-TW" dirty="0" smtClean="0"/>
              <a:t>link represents </a:t>
            </a:r>
            <a:r>
              <a:rPr lang="en-US" altLang="zh-TW" b="1" dirty="0"/>
              <a:t>the number of users</a:t>
            </a:r>
            <a:r>
              <a:rPr lang="en-US" altLang="zh-TW" dirty="0"/>
              <a:t> who use both tags </a:t>
            </a:r>
            <a:r>
              <a:rPr lang="en-US" altLang="zh-TW" b="1" dirty="0" smtClean="0"/>
              <a:t>simultaneously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5323-49C8-4EDF-B3BC-BDD7EAC1A2AC}" type="datetime1">
              <a:rPr lang="zh-TW" altLang="en-US" smtClean="0"/>
              <a:pPr/>
              <a:t>2012/4/9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1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組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組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模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TC101859866[[fn=巨集]]</Template>
  <TotalTime>2188</TotalTime>
  <Words>1354</Words>
  <Application>Microsoft Office PowerPoint</Application>
  <PresentationFormat>如螢幕大小 (4:3)</PresentationFormat>
  <Paragraphs>319</Paragraphs>
  <Slides>22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模組</vt:lpstr>
      <vt:lpstr>Connecting users  with similar interests  via tag network inference</vt:lpstr>
      <vt:lpstr>Outline</vt:lpstr>
      <vt:lpstr>Introduction</vt:lpstr>
      <vt:lpstr>Introduction</vt:lpstr>
      <vt:lpstr>Introduction</vt:lpstr>
      <vt:lpstr>Introduction</vt:lpstr>
      <vt:lpstr>Introduction</vt:lpstr>
      <vt:lpstr>Tag network construction</vt:lpstr>
      <vt:lpstr>Tag network construction</vt:lpstr>
      <vt:lpstr>Tag network construction</vt:lpstr>
      <vt:lpstr>Diffusion on tag network</vt:lpstr>
      <vt:lpstr>Diffusion on tag network</vt:lpstr>
      <vt:lpstr>Diffusion on tag network</vt:lpstr>
      <vt:lpstr>Diffusion on tag network</vt:lpstr>
      <vt:lpstr>Recommend like-minded users</vt:lpstr>
      <vt:lpstr>Experiment</vt:lpstr>
      <vt:lpstr>Experiment</vt:lpstr>
      <vt:lpstr>Experiment</vt:lpstr>
      <vt:lpstr>Experiment    -different β values</vt:lpstr>
      <vt:lpstr>Experiment    -different method</vt:lpstr>
      <vt:lpstr>Experiment       -hop distance from the seed users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users with similar interests via tag network inference</dc:title>
  <dc:creator>Miks</dc:creator>
  <cp:lastModifiedBy>Miks</cp:lastModifiedBy>
  <cp:revision>54</cp:revision>
  <dcterms:created xsi:type="dcterms:W3CDTF">2012-03-23T02:42:13Z</dcterms:created>
  <dcterms:modified xsi:type="dcterms:W3CDTF">2012-04-09T03:55:42Z</dcterms:modified>
</cp:coreProperties>
</file>